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669088" cy="9926638"/>
  <p:embeddedFontLst>
    <p:embeddedFont>
      <p:font typeface="Glacial Indifference" panose="020B0604020202020204" charset="0"/>
      <p:regular r:id="rId3"/>
    </p:embeddedFont>
    <p:embeddedFont>
      <p:font typeface="Glacial Indifference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3" d="100"/>
          <a:sy n="63" d="100"/>
        </p:scale>
        <p:origin x="272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fo | Resort Land en Zee" userId="96fbf6d3-0e13-4214-a7f9-458bf724a7ca" providerId="ADAL" clId="{4A8CC78B-88E7-4023-B504-7ED78D57DCCF}"/>
    <pc:docChg chg="modSld">
      <pc:chgData name="Info | Resort Land en Zee" userId="96fbf6d3-0e13-4214-a7f9-458bf724a7ca" providerId="ADAL" clId="{4A8CC78B-88E7-4023-B504-7ED78D57DCCF}" dt="2025-06-13T18:45:37.898" v="41" actId="1076"/>
      <pc:docMkLst>
        <pc:docMk/>
      </pc:docMkLst>
      <pc:sldChg chg="modSp mod">
        <pc:chgData name="Info | Resort Land en Zee" userId="96fbf6d3-0e13-4214-a7f9-458bf724a7ca" providerId="ADAL" clId="{4A8CC78B-88E7-4023-B504-7ED78D57DCCF}" dt="2025-06-13T18:45:37.898" v="41" actId="1076"/>
        <pc:sldMkLst>
          <pc:docMk/>
          <pc:sldMk cId="0" sldId="256"/>
        </pc:sldMkLst>
        <pc:spChg chg="mod">
          <ac:chgData name="Info | Resort Land en Zee" userId="96fbf6d3-0e13-4214-a7f9-458bf724a7ca" providerId="ADAL" clId="{4A8CC78B-88E7-4023-B504-7ED78D57DCCF}" dt="2025-06-13T18:44:30.314" v="31" actId="1076"/>
          <ac:spMkLst>
            <pc:docMk/>
            <pc:sldMk cId="0" sldId="256"/>
            <ac:spMk id="19" creationId="{55303211-969A-061C-ED6B-D0DC24501BD2}"/>
          </ac:spMkLst>
        </pc:spChg>
        <pc:spChg chg="mod">
          <ac:chgData name="Info | Resort Land en Zee" userId="96fbf6d3-0e13-4214-a7f9-458bf724a7ca" providerId="ADAL" clId="{4A8CC78B-88E7-4023-B504-7ED78D57DCCF}" dt="2025-06-13T18:45:21.659" v="38" actId="1076"/>
          <ac:spMkLst>
            <pc:docMk/>
            <pc:sldMk cId="0" sldId="256"/>
            <ac:spMk id="24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5:15.027" v="37" actId="1076"/>
          <ac:spMkLst>
            <pc:docMk/>
            <pc:sldMk cId="0" sldId="256"/>
            <ac:spMk id="25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3:50.488" v="12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3:47.487" v="1" actId="1076"/>
          <ac:spMkLst>
            <pc:docMk/>
            <pc:sldMk cId="0" sldId="256"/>
            <ac:spMk id="27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4:08.973" v="29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3:56.268" v="13" actId="20577"/>
          <ac:spMkLst>
            <pc:docMk/>
            <pc:sldMk cId="0" sldId="256"/>
            <ac:spMk id="29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5:01.323" v="35" actId="1076"/>
          <ac:spMkLst>
            <pc:docMk/>
            <pc:sldMk cId="0" sldId="256"/>
            <ac:spMk id="31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4:57.460" v="34" actId="1076"/>
          <ac:spMkLst>
            <pc:docMk/>
            <pc:sldMk cId="0" sldId="256"/>
            <ac:spMk id="32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4:41.228" v="33" actId="1076"/>
          <ac:spMkLst>
            <pc:docMk/>
            <pc:sldMk cId="0" sldId="256"/>
            <ac:spMk id="35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4:38.109" v="32" actId="1076"/>
          <ac:spMkLst>
            <pc:docMk/>
            <pc:sldMk cId="0" sldId="256"/>
            <ac:spMk id="36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5:32.138" v="40" actId="1076"/>
          <ac:spMkLst>
            <pc:docMk/>
            <pc:sldMk cId="0" sldId="256"/>
            <ac:spMk id="47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5:28.467" v="39" actId="1076"/>
          <ac:spMkLst>
            <pc:docMk/>
            <pc:sldMk cId="0" sldId="256"/>
            <ac:spMk id="48" creationId="{00000000-0000-0000-0000-000000000000}"/>
          </ac:spMkLst>
        </pc:spChg>
        <pc:spChg chg="mod">
          <ac:chgData name="Info | Resort Land en Zee" userId="96fbf6d3-0e13-4214-a7f9-458bf724a7ca" providerId="ADAL" clId="{4A8CC78B-88E7-4023-B504-7ED78D57DCCF}" dt="2025-06-13T18:44:23.453" v="30" actId="1076"/>
          <ac:spMkLst>
            <pc:docMk/>
            <pc:sldMk cId="0" sldId="256"/>
            <ac:spMk id="51" creationId="{3E3A96E4-48C4-7560-69BD-A753F3E521FF}"/>
          </ac:spMkLst>
        </pc:spChg>
        <pc:picChg chg="mod">
          <ac:chgData name="Info | Resort Land en Zee" userId="96fbf6d3-0e13-4214-a7f9-458bf724a7ca" providerId="ADAL" clId="{4A8CC78B-88E7-4023-B504-7ED78D57DCCF}" dt="2025-06-13T18:45:06.171" v="36" actId="1076"/>
          <ac:picMkLst>
            <pc:docMk/>
            <pc:sldMk cId="0" sldId="256"/>
            <ac:picMk id="53" creationId="{CDB777A1-D004-C4FF-87C6-52B8ECC0382C}"/>
          </ac:picMkLst>
        </pc:picChg>
        <pc:picChg chg="mod">
          <ac:chgData name="Info | Resort Land en Zee" userId="96fbf6d3-0e13-4214-a7f9-458bf724a7ca" providerId="ADAL" clId="{4A8CC78B-88E7-4023-B504-7ED78D57DCCF}" dt="2025-06-13T18:45:37.898" v="41" actId="1076"/>
          <ac:picMkLst>
            <pc:docMk/>
            <pc:sldMk cId="0" sldId="256"/>
            <ac:picMk id="55" creationId="{8AD3E60E-E638-B427-0A51-20CDFE74F4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790554">
            <a:off x="5730719" y="688623"/>
            <a:ext cx="1160324" cy="199064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8488073">
            <a:off x="3246825" y="1292675"/>
            <a:ext cx="888026" cy="117780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62032">
            <a:off x="892946" y="363928"/>
            <a:ext cx="1127637" cy="237718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38076" y="127799"/>
            <a:ext cx="779652" cy="107202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727509" y="82824"/>
            <a:ext cx="907148" cy="133726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-19481" y="1511725"/>
            <a:ext cx="7772400" cy="3617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-19481" y="2441232"/>
            <a:ext cx="7772400" cy="3617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204781" y="154497"/>
            <a:ext cx="766523" cy="116139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-43912" y="8301997"/>
            <a:ext cx="7772400" cy="3617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16085" y="8725879"/>
            <a:ext cx="609728" cy="595211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823481" y="1482615"/>
            <a:ext cx="6086475" cy="1162388"/>
            <a:chOff x="0" y="-66674"/>
            <a:chExt cx="8115300" cy="1549848"/>
          </a:xfrm>
        </p:grpSpPr>
        <p:sp>
          <p:nvSpPr>
            <p:cNvPr id="21" name="TextBox 21"/>
            <p:cNvSpPr txBox="1"/>
            <p:nvPr/>
          </p:nvSpPr>
          <p:spPr>
            <a:xfrm>
              <a:off x="0" y="630549"/>
              <a:ext cx="8115300" cy="852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43"/>
                </a:lnSpc>
              </a:pPr>
              <a:r>
                <a:rPr lang="en-US" sz="1245" spc="211" dirty="0">
                  <a:solidFill>
                    <a:srgbClr val="010101"/>
                  </a:solidFill>
                  <a:latin typeface="Glacial Indifference"/>
                </a:rPr>
                <a:t>LAND &amp; ZEE</a:t>
              </a:r>
            </a:p>
            <a:p>
              <a:pPr algn="ctr">
                <a:lnSpc>
                  <a:spcPts val="1743"/>
                </a:lnSpc>
              </a:pPr>
              <a:endParaRPr lang="nl-NL" sz="1250" dirty="0">
                <a:effectLst/>
                <a:latin typeface="Glacial Indifference" panose="020B0604020202020204" charset="0"/>
                <a:ea typeface="MS Mincho" panose="02020609040205080304" pitchFamily="49" charset="-128"/>
              </a:endParaRPr>
            </a:p>
            <a:p>
              <a:pPr algn="ctr">
                <a:lnSpc>
                  <a:spcPts val="1743"/>
                </a:lnSpc>
              </a:pPr>
              <a:endParaRPr lang="en-US" sz="1245" spc="211" dirty="0">
                <a:solidFill>
                  <a:srgbClr val="010101"/>
                </a:solidFill>
                <a:latin typeface="Glacial Indifference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4"/>
              <a:ext cx="8115300" cy="7289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48"/>
                </a:lnSpc>
              </a:pPr>
              <a:r>
                <a:rPr lang="en-US" sz="3320" spc="564" dirty="0">
                  <a:solidFill>
                    <a:srgbClr val="010101"/>
                  </a:solidFill>
                  <a:latin typeface="Glacial Indifference Bold"/>
                </a:rPr>
                <a:t>LUNCHMENU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9751" y="3890129"/>
            <a:ext cx="6936025" cy="1607089"/>
            <a:chOff x="-1009856" y="278695"/>
            <a:chExt cx="9248031" cy="2142785"/>
          </a:xfrm>
        </p:grpSpPr>
        <p:sp>
          <p:nvSpPr>
            <p:cNvPr id="24" name="TextBox 24"/>
            <p:cNvSpPr txBox="1"/>
            <p:nvPr/>
          </p:nvSpPr>
          <p:spPr>
            <a:xfrm>
              <a:off x="-343762" y="278695"/>
              <a:ext cx="3848100" cy="245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r>
                <a:rPr lang="en-US" sz="1100" spc="187" dirty="0">
                  <a:solidFill>
                    <a:srgbClr val="010101"/>
                  </a:solidFill>
                  <a:latin typeface="Glacial Indifference Bold"/>
                </a:rPr>
                <a:t>SALADE MET GEROOKTE ZALM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-444891" y="759812"/>
              <a:ext cx="3848100" cy="7617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2"/>
                </a:lnSpc>
              </a:pPr>
              <a:r>
                <a:rPr lang="en-US" sz="1037" spc="72" dirty="0">
                  <a:solidFill>
                    <a:srgbClr val="010101"/>
                  </a:solidFill>
                  <a:latin typeface="Glacial Indifference"/>
                </a:rPr>
                <a:t>Met </a:t>
              </a:r>
              <a:r>
                <a:rPr lang="en-US" sz="1037" spc="72" dirty="0" err="1">
                  <a:solidFill>
                    <a:srgbClr val="010101"/>
                  </a:solidFill>
                  <a:latin typeface="Glacial Indifference"/>
                </a:rPr>
                <a:t>kappertjes</a:t>
              </a:r>
              <a:r>
                <a:rPr lang="en-US" sz="1037" spc="72" dirty="0">
                  <a:solidFill>
                    <a:srgbClr val="010101"/>
                  </a:solidFill>
                  <a:latin typeface="Glacial Indifference"/>
                </a:rPr>
                <a:t>, rode </a:t>
              </a:r>
              <a:r>
                <a:rPr lang="en-US" sz="1037" spc="72" dirty="0" err="1">
                  <a:solidFill>
                    <a:srgbClr val="010101"/>
                  </a:solidFill>
                  <a:latin typeface="Glacial Indifference"/>
                </a:rPr>
                <a:t>ui</a:t>
              </a:r>
              <a:r>
                <a:rPr lang="en-US" sz="1037" spc="72" dirty="0">
                  <a:solidFill>
                    <a:srgbClr val="010101"/>
                  </a:solidFill>
                  <a:latin typeface="Glacial Indifference"/>
                </a:rPr>
                <a:t> en </a:t>
              </a:r>
              <a:r>
                <a:rPr lang="en-US" sz="1037" spc="72" dirty="0" err="1">
                  <a:solidFill>
                    <a:srgbClr val="010101"/>
                  </a:solidFill>
                  <a:latin typeface="Glacial Indifference"/>
                </a:rPr>
                <a:t>honig</a:t>
              </a:r>
              <a:r>
                <a:rPr lang="en-US" sz="1037" spc="72" dirty="0">
                  <a:solidFill>
                    <a:srgbClr val="010101"/>
                  </a:solidFill>
                  <a:latin typeface="Glacial Indifference"/>
                </a:rPr>
                <a:t> </a:t>
              </a:r>
              <a:r>
                <a:rPr lang="en-US" sz="1037" spc="72" dirty="0" err="1">
                  <a:solidFill>
                    <a:srgbClr val="010101"/>
                  </a:solidFill>
                  <a:latin typeface="Glacial Indifference"/>
                </a:rPr>
                <a:t>mosterd</a:t>
              </a:r>
              <a:r>
                <a:rPr lang="en-US" sz="1037" spc="72" dirty="0">
                  <a:solidFill>
                    <a:srgbClr val="010101"/>
                  </a:solidFill>
                  <a:latin typeface="Glacial Indifference"/>
                </a:rPr>
                <a:t> dressing</a:t>
              </a:r>
            </a:p>
            <a:p>
              <a:pPr algn="ctr">
                <a:lnSpc>
                  <a:spcPts val="1540"/>
                </a:lnSpc>
              </a:pPr>
              <a:r>
                <a:rPr lang="en-US" sz="1100" spc="77" dirty="0">
                  <a:solidFill>
                    <a:srgbClr val="010101"/>
                  </a:solidFill>
                  <a:latin typeface="Glacial Indifference Bold"/>
                </a:rPr>
                <a:t>€16,50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-362293" y="1977661"/>
              <a:ext cx="3848100" cy="245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endParaRPr lang="en-US" sz="1100" spc="187" dirty="0">
                <a:solidFill>
                  <a:srgbClr val="010101"/>
                </a:solidFill>
                <a:latin typeface="Glacial Indifference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-1009856" y="2182525"/>
              <a:ext cx="3848102" cy="2389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6"/>
                </a:lnSpc>
              </a:pPr>
              <a:endParaRPr lang="en-US" sz="1089" spc="76" dirty="0">
                <a:solidFill>
                  <a:srgbClr val="010101"/>
                </a:solidFill>
                <a:latin typeface="Glacial Indifference Bold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216677" y="1995307"/>
              <a:ext cx="3848099" cy="2393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r>
                <a:rPr lang="en-US" sz="1100" spc="187" dirty="0">
                  <a:solidFill>
                    <a:srgbClr val="010101"/>
                  </a:solidFill>
                  <a:latin typeface="Glacial Indifference Bold"/>
                </a:rPr>
                <a:t>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390073" y="2148208"/>
              <a:ext cx="3848102" cy="2389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6"/>
                </a:lnSpc>
              </a:pPr>
              <a:endParaRPr lang="en-US" sz="1089" spc="76" dirty="0">
                <a:solidFill>
                  <a:srgbClr val="010101"/>
                </a:solidFill>
                <a:latin typeface="Glacial Indifference Bold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003284" y="3006906"/>
            <a:ext cx="3177800" cy="1838887"/>
            <a:chOff x="-399300" y="-874471"/>
            <a:chExt cx="4237066" cy="2451849"/>
          </a:xfrm>
        </p:grpSpPr>
        <p:sp>
          <p:nvSpPr>
            <p:cNvPr id="31" name="TextBox 31"/>
            <p:cNvSpPr txBox="1"/>
            <p:nvPr/>
          </p:nvSpPr>
          <p:spPr>
            <a:xfrm>
              <a:off x="-333328" y="-874471"/>
              <a:ext cx="3837765" cy="245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r>
                <a:rPr lang="en-US" sz="1100" spc="187" dirty="0">
                  <a:solidFill>
                    <a:srgbClr val="010101"/>
                  </a:solidFill>
                  <a:latin typeface="Glacial Indifference Bold"/>
                </a:rPr>
                <a:t>TOSTI HAM/KAAS 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-399300" y="-627178"/>
              <a:ext cx="3837765" cy="7617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28"/>
                </a:lnSpc>
              </a:pPr>
              <a:r>
                <a:rPr lang="en-US" sz="1091" spc="76" dirty="0">
                  <a:solidFill>
                    <a:srgbClr val="010101"/>
                  </a:solidFill>
                  <a:latin typeface="Glacial Indifference"/>
                </a:rPr>
                <a:t>Met curry en </a:t>
              </a:r>
              <a:r>
                <a:rPr lang="en-US" sz="1091" spc="76" dirty="0" err="1">
                  <a:solidFill>
                    <a:srgbClr val="010101"/>
                  </a:solidFill>
                  <a:latin typeface="Glacial Indifference"/>
                </a:rPr>
                <a:t>keuze</a:t>
              </a:r>
              <a:r>
                <a:rPr lang="en-US" sz="1091" spc="76" dirty="0">
                  <a:solidFill>
                    <a:srgbClr val="010101"/>
                  </a:solidFill>
                  <a:latin typeface="Glacial Indifference"/>
                </a:rPr>
                <a:t> </a:t>
              </a:r>
              <a:r>
                <a:rPr lang="en-US" sz="1091" spc="76" dirty="0" err="1">
                  <a:solidFill>
                    <a:srgbClr val="010101"/>
                  </a:solidFill>
                  <a:latin typeface="Glacial Indifference"/>
                </a:rPr>
                <a:t>uit</a:t>
              </a:r>
              <a:r>
                <a:rPr lang="en-US" sz="1091" spc="76" dirty="0">
                  <a:solidFill>
                    <a:srgbClr val="010101"/>
                  </a:solidFill>
                  <a:latin typeface="Glacial Indifference"/>
                </a:rPr>
                <a:t>: </a:t>
              </a:r>
            </a:p>
            <a:p>
              <a:pPr algn="ctr">
                <a:lnSpc>
                  <a:spcPts val="1528"/>
                </a:lnSpc>
              </a:pPr>
              <a:r>
                <a:rPr lang="en-US" sz="1091" spc="76" dirty="0">
                  <a:solidFill>
                    <a:srgbClr val="010101"/>
                  </a:solidFill>
                  <a:latin typeface="Glacial Indifference"/>
                </a:rPr>
                <a:t>wit of bruin brood</a:t>
              </a:r>
            </a:p>
            <a:p>
              <a:pPr algn="ctr">
                <a:lnSpc>
                  <a:spcPts val="1539"/>
                </a:lnSpc>
              </a:pPr>
              <a:r>
                <a:rPr lang="en-US" sz="1099" spc="76" dirty="0">
                  <a:solidFill>
                    <a:srgbClr val="010101"/>
                  </a:solidFill>
                  <a:latin typeface="Glacial Indifference Bold"/>
                </a:rPr>
                <a:t>€7,50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1094053"/>
              <a:ext cx="3837766" cy="245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endParaRPr lang="en-US" sz="1100" spc="187" dirty="0">
                <a:solidFill>
                  <a:srgbClr val="010101"/>
                </a:solidFill>
                <a:latin typeface="Glacial Indifference Bold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338423"/>
              <a:ext cx="3837765" cy="2389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26"/>
                </a:lnSpc>
              </a:pPr>
              <a:endParaRPr lang="en-US" sz="1090" spc="76" dirty="0">
                <a:solidFill>
                  <a:srgbClr val="010101"/>
                </a:solidFill>
                <a:latin typeface="Glacial Indifference Bold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-336171" y="284954"/>
              <a:ext cx="3837765" cy="499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r>
                <a:rPr lang="en-US" sz="1100" spc="187" dirty="0">
                  <a:solidFill>
                    <a:srgbClr val="010101"/>
                  </a:solidFill>
                  <a:latin typeface="Glacial Indifference Bold"/>
                </a:rPr>
                <a:t>HUISGEMAAKTE SPARE RIB VAN DE LAVAGRILL 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-344555" y="774021"/>
              <a:ext cx="3837765" cy="504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28"/>
                </a:lnSpc>
              </a:pPr>
              <a:r>
                <a:rPr lang="en-US" sz="1091" spc="76" dirty="0">
                  <a:solidFill>
                    <a:srgbClr val="010101"/>
                  </a:solidFill>
                  <a:latin typeface="Glacial Indifference"/>
                </a:rPr>
                <a:t>Met </a:t>
              </a:r>
              <a:r>
                <a:rPr lang="en-US" sz="1091" spc="76" dirty="0" err="1">
                  <a:solidFill>
                    <a:srgbClr val="010101"/>
                  </a:solidFill>
                  <a:latin typeface="Glacial Indifference"/>
                </a:rPr>
                <a:t>knoflooksaus</a:t>
              </a:r>
              <a:r>
                <a:rPr lang="en-US" sz="1091" spc="76" dirty="0">
                  <a:solidFill>
                    <a:srgbClr val="010101"/>
                  </a:solidFill>
                  <a:latin typeface="Glacial Indifference"/>
                </a:rPr>
                <a:t> en </a:t>
              </a:r>
              <a:r>
                <a:rPr lang="en-US" sz="1091" spc="76" dirty="0" err="1">
                  <a:solidFill>
                    <a:srgbClr val="010101"/>
                  </a:solidFill>
                  <a:latin typeface="Glacial Indifference"/>
                </a:rPr>
                <a:t>friet</a:t>
              </a:r>
              <a:endParaRPr lang="en-US" sz="1091" spc="76" dirty="0">
                <a:solidFill>
                  <a:srgbClr val="010101"/>
                </a:solidFill>
                <a:latin typeface="Glacial Indifference"/>
              </a:endParaRPr>
            </a:p>
            <a:p>
              <a:pPr algn="ctr">
                <a:lnSpc>
                  <a:spcPts val="1528"/>
                </a:lnSpc>
              </a:pPr>
              <a:r>
                <a:rPr lang="en-US" sz="1091" spc="76" dirty="0">
                  <a:solidFill>
                    <a:srgbClr val="010101"/>
                  </a:solidFill>
                  <a:latin typeface="Glacial Indifference Bold"/>
                </a:rPr>
                <a:t>€19,75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34159" y="8510771"/>
            <a:ext cx="2637156" cy="1132301"/>
            <a:chOff x="0" y="-28575"/>
            <a:chExt cx="3516208" cy="1509735"/>
          </a:xfrm>
        </p:grpSpPr>
        <p:sp>
          <p:nvSpPr>
            <p:cNvPr id="38" name="TextBox 38"/>
            <p:cNvSpPr txBox="1"/>
            <p:nvPr/>
          </p:nvSpPr>
          <p:spPr>
            <a:xfrm>
              <a:off x="0" y="-28575"/>
              <a:ext cx="3516208" cy="234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5"/>
                </a:lnSpc>
              </a:pPr>
              <a:r>
                <a:rPr lang="en-US" sz="1039" spc="176" dirty="0">
                  <a:solidFill>
                    <a:srgbClr val="010101"/>
                  </a:solidFill>
                  <a:latin typeface="Glacial Indifference Bold"/>
                </a:rPr>
                <a:t>DESSERT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201493"/>
              <a:ext cx="3516208" cy="1279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endParaRPr lang="en-US" sz="1039" spc="72" dirty="0">
                <a:solidFill>
                  <a:srgbClr val="010101"/>
                </a:solidFill>
                <a:latin typeface="Glacial Indifference"/>
              </a:endParaRPr>
            </a:p>
            <a:p>
              <a:pPr algn="ctr"/>
              <a:r>
                <a:rPr lang="en-US" sz="1039" spc="72" dirty="0">
                  <a:solidFill>
                    <a:srgbClr val="010101"/>
                  </a:solidFill>
                  <a:latin typeface="Glacial Indifference"/>
                </a:rPr>
                <a:t>Dame Blanche</a:t>
              </a:r>
            </a:p>
            <a:p>
              <a:pPr algn="ctr"/>
              <a:r>
                <a:rPr lang="en-US" sz="1040" spc="72" dirty="0">
                  <a:solidFill>
                    <a:srgbClr val="010101"/>
                  </a:solidFill>
                  <a:latin typeface="Glacial Indifference Bold"/>
                </a:rPr>
                <a:t>€8,95</a:t>
              </a:r>
              <a:r>
                <a:rPr lang="en-US" sz="1039" spc="72" dirty="0">
                  <a:solidFill>
                    <a:srgbClr val="010101"/>
                  </a:solidFill>
                  <a:latin typeface="Glacial Indifference"/>
                </a:rPr>
                <a:t> </a:t>
              </a:r>
            </a:p>
            <a:p>
              <a:pPr algn="ctr"/>
              <a:r>
                <a:rPr lang="en-US" sz="1039" spc="72" dirty="0" err="1">
                  <a:solidFill>
                    <a:srgbClr val="010101"/>
                  </a:solidFill>
                  <a:latin typeface="Glacial Indifference"/>
                </a:rPr>
                <a:t>IJscoupe</a:t>
              </a:r>
              <a:r>
                <a:rPr lang="en-US" sz="1039" spc="72" dirty="0">
                  <a:solidFill>
                    <a:srgbClr val="010101"/>
                  </a:solidFill>
                  <a:latin typeface="Glacial Indifference"/>
                </a:rPr>
                <a:t> Lord Nelson</a:t>
              </a:r>
            </a:p>
            <a:p>
              <a:pPr algn="ctr"/>
              <a:r>
                <a:rPr lang="en-US" sz="1039" spc="72" dirty="0" err="1">
                  <a:solidFill>
                    <a:srgbClr val="010101"/>
                  </a:solidFill>
                  <a:latin typeface="Glacial Indifference"/>
                </a:rPr>
                <a:t>Ijscoupe</a:t>
              </a:r>
              <a:r>
                <a:rPr lang="en-US" sz="1039" spc="72" dirty="0">
                  <a:solidFill>
                    <a:srgbClr val="010101"/>
                  </a:solidFill>
                  <a:latin typeface="Glacial Indifference"/>
                </a:rPr>
                <a:t> Lady 43  </a:t>
              </a:r>
            </a:p>
            <a:p>
              <a:pPr algn="ctr"/>
              <a:r>
                <a:rPr lang="en-US" sz="1040" spc="72" dirty="0">
                  <a:solidFill>
                    <a:srgbClr val="010101"/>
                  </a:solidFill>
                  <a:latin typeface="Glacial Indifference Bold"/>
                </a:rPr>
                <a:t>€9,50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09676" y="8538720"/>
            <a:ext cx="2839747" cy="1405029"/>
            <a:chOff x="0" y="-28575"/>
            <a:chExt cx="3786330" cy="1873372"/>
          </a:xfrm>
        </p:grpSpPr>
        <p:sp>
          <p:nvSpPr>
            <p:cNvPr id="42" name="TextBox 42"/>
            <p:cNvSpPr txBox="1"/>
            <p:nvPr/>
          </p:nvSpPr>
          <p:spPr>
            <a:xfrm>
              <a:off x="0" y="-28575"/>
              <a:ext cx="3262178" cy="2392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5"/>
                </a:lnSpc>
              </a:pPr>
              <a:r>
                <a:rPr lang="en-US" sz="1096" spc="186" dirty="0">
                  <a:solidFill>
                    <a:srgbClr val="010101"/>
                  </a:solidFill>
                  <a:latin typeface="Glacial Indifference Bold"/>
                </a:rPr>
                <a:t>BIJ DE KOFFIE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24152" y="374309"/>
              <a:ext cx="3262178" cy="1470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55"/>
                </a:lnSpc>
              </a:pPr>
              <a:r>
                <a:rPr lang="en-US" sz="1039" spc="72" dirty="0" err="1">
                  <a:solidFill>
                    <a:srgbClr val="010101"/>
                  </a:solidFill>
                  <a:latin typeface="Glacial Indifference Bold"/>
                </a:rPr>
                <a:t>Appeltaart</a:t>
              </a:r>
              <a:r>
                <a:rPr lang="en-US" sz="1039" spc="72" dirty="0">
                  <a:solidFill>
                    <a:srgbClr val="010101"/>
                  </a:solidFill>
                  <a:latin typeface="Glacial Indifference Bold"/>
                </a:rPr>
                <a:t>                              €4,95</a:t>
              </a:r>
            </a:p>
            <a:p>
              <a:pPr>
                <a:lnSpc>
                  <a:spcPts val="1455"/>
                </a:lnSpc>
              </a:pPr>
              <a:r>
                <a:rPr lang="en-US" sz="1039" spc="72" dirty="0">
                  <a:solidFill>
                    <a:srgbClr val="010101"/>
                  </a:solidFill>
                  <a:latin typeface="Glacial Indifference"/>
                </a:rPr>
                <a:t>(met </a:t>
              </a:r>
              <a:r>
                <a:rPr lang="en-US" sz="1039" spc="72" dirty="0" err="1">
                  <a:solidFill>
                    <a:srgbClr val="010101"/>
                  </a:solidFill>
                  <a:latin typeface="Glacial Indifference"/>
                </a:rPr>
                <a:t>slagroom</a:t>
              </a:r>
              <a:r>
                <a:rPr lang="en-US" sz="1039" spc="72" dirty="0">
                  <a:solidFill>
                    <a:srgbClr val="010101"/>
                  </a:solidFill>
                  <a:latin typeface="Glacial Indifference"/>
                </a:rPr>
                <a:t>: + €0,75)</a:t>
              </a:r>
            </a:p>
            <a:p>
              <a:pPr>
                <a:lnSpc>
                  <a:spcPts val="1455"/>
                </a:lnSpc>
              </a:pPr>
              <a:r>
                <a:rPr lang="en-US" sz="1039" spc="72" dirty="0">
                  <a:solidFill>
                    <a:srgbClr val="010101"/>
                  </a:solidFill>
                  <a:latin typeface="Glacial Indifference Bold"/>
                </a:rPr>
                <a:t>Cheesecake                            €4,95</a:t>
              </a:r>
            </a:p>
            <a:p>
              <a:pPr>
                <a:lnSpc>
                  <a:spcPts val="1455"/>
                </a:lnSpc>
              </a:pPr>
              <a:endParaRPr lang="en-US" sz="1039" spc="72" dirty="0">
                <a:solidFill>
                  <a:srgbClr val="010101"/>
                </a:solidFill>
                <a:latin typeface="Glacial Indifference Bold"/>
              </a:endParaRPr>
            </a:p>
            <a:p>
              <a:pPr>
                <a:lnSpc>
                  <a:spcPts val="1455"/>
                </a:lnSpc>
              </a:pPr>
              <a:endParaRPr lang="en-US" sz="1039" spc="72" dirty="0">
                <a:solidFill>
                  <a:srgbClr val="010101"/>
                </a:solidFill>
                <a:latin typeface="Glacial Indifference Bold"/>
              </a:endParaRPr>
            </a:p>
            <a:p>
              <a:pPr algn="ctr">
                <a:lnSpc>
                  <a:spcPts val="1052"/>
                </a:lnSpc>
              </a:pPr>
              <a:endParaRPr lang="en-US" sz="1039" spc="72" dirty="0">
                <a:solidFill>
                  <a:srgbClr val="010101"/>
                </a:solidFill>
                <a:latin typeface="Glacial Indifference Bold"/>
              </a:endParaRP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4277926" y="6706456"/>
            <a:ext cx="2788947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 spc="187" dirty="0">
                <a:solidFill>
                  <a:srgbClr val="010101"/>
                </a:solidFill>
                <a:latin typeface="Glacial Indifference Bold"/>
              </a:rPr>
              <a:t>MEAT OF THE DAY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61133" y="6862600"/>
            <a:ext cx="2886075" cy="37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"/>
              </a:lnSpc>
            </a:pPr>
            <a:r>
              <a:rPr lang="en-US" sz="1040" spc="72" dirty="0">
                <a:solidFill>
                  <a:srgbClr val="010101"/>
                </a:solidFill>
                <a:latin typeface="Glacial Indifference"/>
              </a:rPr>
              <a:t>Met </a:t>
            </a:r>
            <a:r>
              <a:rPr lang="en-US" sz="1040" spc="72" dirty="0" err="1">
                <a:solidFill>
                  <a:srgbClr val="010101"/>
                </a:solidFill>
                <a:latin typeface="Glacial Indifference"/>
              </a:rPr>
              <a:t>friet</a:t>
            </a:r>
            <a:r>
              <a:rPr lang="en-US" sz="1040" spc="72" dirty="0">
                <a:solidFill>
                  <a:srgbClr val="010101"/>
                </a:solidFill>
                <a:latin typeface="Glacial Indifference"/>
              </a:rPr>
              <a:t> en salade</a:t>
            </a:r>
          </a:p>
          <a:p>
            <a:pPr algn="ctr">
              <a:lnSpc>
                <a:spcPts val="1525"/>
              </a:lnSpc>
            </a:pPr>
            <a:r>
              <a:rPr lang="en-US" sz="1089" spc="72" dirty="0">
                <a:solidFill>
                  <a:srgbClr val="010101"/>
                </a:solidFill>
                <a:latin typeface="Glacial Indifference Bold"/>
              </a:rPr>
              <a:t>€19,95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528266" y="3313736"/>
            <a:ext cx="3059093" cy="4760010"/>
            <a:chOff x="-518505" y="-4803580"/>
            <a:chExt cx="4078791" cy="6346685"/>
          </a:xfrm>
        </p:grpSpPr>
        <p:sp>
          <p:nvSpPr>
            <p:cNvPr id="47" name="TextBox 47"/>
            <p:cNvSpPr txBox="1"/>
            <p:nvPr/>
          </p:nvSpPr>
          <p:spPr>
            <a:xfrm>
              <a:off x="-414746" y="-4803580"/>
              <a:ext cx="3848102" cy="2453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r>
                <a:rPr lang="en-US" sz="1100" spc="187" dirty="0">
                  <a:solidFill>
                    <a:srgbClr val="010101"/>
                  </a:solidFill>
                  <a:latin typeface="Glacial Indifference Bold"/>
                </a:rPr>
                <a:t>SOEP VAN DE DAG 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-518505" y="-4591557"/>
              <a:ext cx="3848102" cy="248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r>
                <a:rPr lang="en-US" sz="1100" spc="77" dirty="0">
                  <a:solidFill>
                    <a:srgbClr val="010101"/>
                  </a:solidFill>
                  <a:latin typeface="Glacial Indifference Bold"/>
                </a:rPr>
                <a:t>€7,95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-287814" y="803110"/>
              <a:ext cx="3848100" cy="245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40"/>
                </a:lnSpc>
              </a:pPr>
              <a:r>
                <a:rPr lang="en-US" sz="1100" spc="187" dirty="0">
                  <a:solidFill>
                    <a:srgbClr val="010101"/>
                  </a:solidFill>
                  <a:latin typeface="Glacial Indifference Bold"/>
                </a:rPr>
                <a:t>BITTERBALLEN 8/16 STUKS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-429101" y="1038351"/>
              <a:ext cx="3848101" cy="504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6"/>
                </a:lnSpc>
              </a:pPr>
              <a:r>
                <a:rPr lang="en-US" sz="1040" spc="72" dirty="0">
                  <a:solidFill>
                    <a:srgbClr val="010101"/>
                  </a:solidFill>
                  <a:latin typeface="Glacial Indifference"/>
                </a:rPr>
                <a:t>Met </a:t>
              </a:r>
              <a:r>
                <a:rPr lang="en-US" sz="1040" spc="72" dirty="0" err="1">
                  <a:solidFill>
                    <a:srgbClr val="010101"/>
                  </a:solidFill>
                  <a:latin typeface="Glacial Indifference"/>
                </a:rPr>
                <a:t>mosterd</a:t>
              </a:r>
              <a:endParaRPr lang="en-US" sz="1040" spc="72" dirty="0">
                <a:solidFill>
                  <a:srgbClr val="010101"/>
                </a:solidFill>
                <a:latin typeface="Glacial Indifference"/>
              </a:endParaRPr>
            </a:p>
            <a:p>
              <a:pPr algn="ctr">
                <a:lnSpc>
                  <a:spcPts val="1525"/>
                </a:lnSpc>
              </a:pPr>
              <a:r>
                <a:rPr lang="en-US" sz="1089" spc="76" dirty="0">
                  <a:solidFill>
                    <a:srgbClr val="010101"/>
                  </a:solidFill>
                  <a:latin typeface="Glacial Indifference Bold"/>
                </a:rPr>
                <a:t>€7,50/14,00</a:t>
              </a:r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4267200" y="7543800"/>
            <a:ext cx="2886075" cy="183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spc="187" dirty="0">
                <a:solidFill>
                  <a:srgbClr val="010101"/>
                </a:solidFill>
                <a:latin typeface="Glacial Indifference Bold"/>
              </a:rPr>
              <a:t>BITTERGARNITUUR 8/16 STUKS </a:t>
            </a:r>
          </a:p>
        </p:txBody>
      </p:sp>
      <p:sp>
        <p:nvSpPr>
          <p:cNvPr id="54" name="TextBox 50">
            <a:extLst>
              <a:ext uri="{FF2B5EF4-FFF2-40B4-BE49-F238E27FC236}">
                <a16:creationId xmlns:a16="http://schemas.microsoft.com/office/drawing/2014/main" id="{5D172003-CB1C-AA1C-6036-D1CAEEB3B036}"/>
              </a:ext>
            </a:extLst>
          </p:cNvPr>
          <p:cNvSpPr txBox="1"/>
          <p:nvPr/>
        </p:nvSpPr>
        <p:spPr>
          <a:xfrm>
            <a:off x="4134576" y="7750835"/>
            <a:ext cx="2886075" cy="37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"/>
              </a:lnSpc>
            </a:pPr>
            <a:r>
              <a:rPr lang="en-US" sz="1040" spc="72" dirty="0">
                <a:solidFill>
                  <a:srgbClr val="010101"/>
                </a:solidFill>
                <a:latin typeface="Glacial Indifference"/>
              </a:rPr>
              <a:t>Met mayo</a:t>
            </a:r>
          </a:p>
          <a:p>
            <a:pPr algn="ctr">
              <a:lnSpc>
                <a:spcPts val="1525"/>
              </a:lnSpc>
            </a:pPr>
            <a:r>
              <a:rPr lang="en-US" sz="1089" spc="76" dirty="0">
                <a:solidFill>
                  <a:srgbClr val="010101"/>
                </a:solidFill>
                <a:latin typeface="Glacial Indifference Bold"/>
              </a:rPr>
              <a:t>€7,5/14,00</a:t>
            </a:r>
          </a:p>
        </p:txBody>
      </p:sp>
      <p:pic>
        <p:nvPicPr>
          <p:cNvPr id="56" name="Afbeelding 55">
            <a:extLst>
              <a:ext uri="{FF2B5EF4-FFF2-40B4-BE49-F238E27FC236}">
                <a16:creationId xmlns:a16="http://schemas.microsoft.com/office/drawing/2014/main" id="{8E83AEAE-A59D-BF8C-38F8-A1449B20AB2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18284" y="8544692"/>
            <a:ext cx="1130008" cy="1130008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816F9BE6-FA4D-C478-D8A6-11910A391725}"/>
              </a:ext>
            </a:extLst>
          </p:cNvPr>
          <p:cNvSpPr txBox="1"/>
          <p:nvPr/>
        </p:nvSpPr>
        <p:spPr>
          <a:xfrm>
            <a:off x="109710" y="6660290"/>
            <a:ext cx="3908322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spc="187" dirty="0">
                <a:solidFill>
                  <a:srgbClr val="010101"/>
                </a:solidFill>
                <a:latin typeface="Glacial Indifference Bold"/>
              </a:rPr>
              <a:t>CATCH OF THE DAY</a:t>
            </a:r>
            <a:endParaRPr kumimoji="0" lang="en-US" sz="1100" b="0" i="0" u="none" strike="noStrike" kern="1200" cap="none" spc="187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Glacial Indifference Bold"/>
              <a:ea typeface="+mn-ea"/>
              <a:cs typeface="+mn-cs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6619794A-65EF-E91A-307D-0FA8AA8D6818}"/>
              </a:ext>
            </a:extLst>
          </p:cNvPr>
          <p:cNvSpPr txBox="1"/>
          <p:nvPr/>
        </p:nvSpPr>
        <p:spPr>
          <a:xfrm>
            <a:off x="94962" y="6776957"/>
            <a:ext cx="3908322" cy="470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40" spc="72" dirty="0">
                <a:solidFill>
                  <a:srgbClr val="010101"/>
                </a:solidFill>
                <a:latin typeface="Glacial Indifference"/>
              </a:rPr>
              <a:t>Met </a:t>
            </a:r>
            <a:r>
              <a:rPr lang="en-US" sz="1040" spc="72" dirty="0" err="1">
                <a:solidFill>
                  <a:srgbClr val="010101"/>
                </a:solidFill>
                <a:latin typeface="Glacial Indifference"/>
              </a:rPr>
              <a:t>friet</a:t>
            </a:r>
            <a:r>
              <a:rPr lang="en-US" sz="1040" spc="72" dirty="0">
                <a:solidFill>
                  <a:srgbClr val="010101"/>
                </a:solidFill>
                <a:latin typeface="Glacial Indifference"/>
              </a:rPr>
              <a:t> en salade</a:t>
            </a:r>
            <a:endParaRPr kumimoji="0" lang="en-US" sz="1040" b="0" i="0" u="none" strike="noStrike" kern="1200" cap="none" spc="72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Glacial Indifference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15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9" b="0" i="0" u="none" strike="noStrike" kern="1200" cap="none" spc="72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€19,95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55303211-969A-061C-ED6B-D0DC24501BD2}"/>
              </a:ext>
            </a:extLst>
          </p:cNvPr>
          <p:cNvSpPr txBox="1"/>
          <p:nvPr/>
        </p:nvSpPr>
        <p:spPr>
          <a:xfrm>
            <a:off x="3706015" y="4907315"/>
            <a:ext cx="3908322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spc="187" dirty="0">
                <a:solidFill>
                  <a:srgbClr val="010101"/>
                </a:solidFill>
                <a:latin typeface="Glacial Indifference Bold"/>
              </a:rPr>
              <a:t>UITSMIJTER HAM EN/OF KAAS</a:t>
            </a:r>
            <a:r>
              <a:rPr kumimoji="0" lang="en-US" sz="1100" b="0" i="0" u="none" strike="noStrike" kern="1200" cap="none" spc="187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 </a:t>
            </a:r>
          </a:p>
        </p:txBody>
      </p:sp>
      <p:sp>
        <p:nvSpPr>
          <p:cNvPr id="51" name="Tekstvak 50">
            <a:extLst>
              <a:ext uri="{FF2B5EF4-FFF2-40B4-BE49-F238E27FC236}">
                <a16:creationId xmlns:a16="http://schemas.microsoft.com/office/drawing/2014/main" id="{3E3A96E4-48C4-7560-69BD-A753F3E521FF}"/>
              </a:ext>
            </a:extLst>
          </p:cNvPr>
          <p:cNvSpPr txBox="1"/>
          <p:nvPr/>
        </p:nvSpPr>
        <p:spPr>
          <a:xfrm>
            <a:off x="3545398" y="5055003"/>
            <a:ext cx="3908322" cy="470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" b="0" i="0" u="none" strike="noStrike" kern="1200" cap="none" spc="72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Glacial Indifference"/>
                <a:ea typeface="+mn-ea"/>
                <a:cs typeface="+mn-cs"/>
              </a:rPr>
              <a:t>wit of bruin brood</a:t>
            </a:r>
          </a:p>
          <a:p>
            <a:pPr marL="0" marR="0" lvl="0" indent="0" algn="ctr" defTabSz="914400" rtl="0" eaLnBrk="1" fontAlgn="auto" latinLnBrk="0" hangingPunct="1">
              <a:lnSpc>
                <a:spcPts val="15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9" b="0" i="0" u="none" strike="noStrike" kern="1200" cap="none" spc="76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Glacial Indifference Bold"/>
                <a:ea typeface="+mn-ea"/>
                <a:cs typeface="+mn-cs"/>
              </a:rPr>
              <a:t>€10,50</a:t>
            </a:r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CDB777A1-D004-C4FF-87C6-52B8ECC038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3601" y="5661622"/>
            <a:ext cx="1085182" cy="731583"/>
          </a:xfrm>
          <a:prstGeom prst="rect">
            <a:avLst/>
          </a:prstGeom>
        </p:spPr>
      </p:pic>
      <p:pic>
        <p:nvPicPr>
          <p:cNvPr id="55" name="Afbeelding 54">
            <a:extLst>
              <a:ext uri="{FF2B5EF4-FFF2-40B4-BE49-F238E27FC236}">
                <a16:creationId xmlns:a16="http://schemas.microsoft.com/office/drawing/2014/main" id="{8AD3E60E-E638-B427-0A51-20CDFE74F48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15450" y="2575206"/>
            <a:ext cx="865707" cy="701101"/>
          </a:xfrm>
          <a:prstGeom prst="rect">
            <a:avLst/>
          </a:prstGeom>
        </p:spPr>
      </p:pic>
      <p:pic>
        <p:nvPicPr>
          <p:cNvPr id="57" name="Afbeelding 56">
            <a:extLst>
              <a:ext uri="{FF2B5EF4-FFF2-40B4-BE49-F238E27FC236}">
                <a16:creationId xmlns:a16="http://schemas.microsoft.com/office/drawing/2014/main" id="{3315FD34-1177-D867-D2D3-906235A5A0B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992480" y="5703503"/>
            <a:ext cx="1103291" cy="781130"/>
          </a:xfrm>
          <a:prstGeom prst="rect">
            <a:avLst/>
          </a:prstGeom>
        </p:spPr>
      </p:pic>
      <p:pic>
        <p:nvPicPr>
          <p:cNvPr id="1026" name="Picture 2" descr="Vlag Nederland rood-wit-blauw 150 x 225cm">
            <a:extLst>
              <a:ext uri="{FF2B5EF4-FFF2-40B4-BE49-F238E27FC236}">
                <a16:creationId xmlns:a16="http://schemas.microsoft.com/office/drawing/2014/main" id="{E80002EF-1178-E51F-2A6F-926109244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309" y="127820"/>
            <a:ext cx="370725" cy="25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130</Words>
  <Application>Microsoft Office PowerPoint</Application>
  <PresentationFormat>Aangepast</PresentationFormat>
  <Paragraphs>42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Glacial Indifference Bold</vt:lpstr>
      <vt:lpstr>Glacial Indifference</vt:lpstr>
      <vt:lpstr>Office Theme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Bruin Pictogrammen Cocktail Menu</dc:title>
  <dc:creator>Receptie</dc:creator>
  <cp:lastModifiedBy>Info | Resort Land en Zee</cp:lastModifiedBy>
  <cp:revision>13</cp:revision>
  <cp:lastPrinted>2023-06-28T12:57:29Z</cp:lastPrinted>
  <dcterms:created xsi:type="dcterms:W3CDTF">2006-08-16T00:00:00Z</dcterms:created>
  <dcterms:modified xsi:type="dcterms:W3CDTF">2025-06-13T18:45:38Z</dcterms:modified>
  <dc:identifier>DAFEh2gwPmI</dc:identifier>
</cp:coreProperties>
</file>